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6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402" autoAdjust="0"/>
  </p:normalViewPr>
  <p:slideViewPr>
    <p:cSldViewPr>
      <p:cViewPr varScale="1">
        <p:scale>
          <a:sx n="56" d="100"/>
          <a:sy n="56" d="100"/>
        </p:scale>
        <p:origin x="-176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0CEE6E-A1F5-42F1-A4DC-503792F6F594}" type="datetimeFigureOut">
              <a:rPr lang="en-US" smtClean="0"/>
              <a:t>21-May-18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B9B45A-9452-4837-AEFC-6AB1286E72FF}" type="slidenum">
              <a:rPr lang="en-US" smtClean="0"/>
              <a:t>‹#›</a:t>
            </a:fld>
            <a:endParaRPr lang="en-US"/>
          </a:p>
        </p:txBody>
      </p:sp>
    </p:spTree>
    <p:extLst>
      <p:ext uri="{BB962C8B-B14F-4D97-AF65-F5344CB8AC3E}">
        <p14:creationId xmlns:p14="http://schemas.microsoft.com/office/powerpoint/2010/main" val="4037616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Strategic management has gained significant</a:t>
            </a:r>
            <a:r>
              <a:rPr lang="en-US" baseline="0" dirty="0" smtClean="0"/>
              <a:t> traction because of the efficiency in decision-making processes. Strategic management facilitates a manager to design long-term and short-term decisions that prevent reoccurrence of a particular problem. A business entity that integrate strategic management approach benefits from availability of myriad concepts and tools that have been proven effective. A notable strategic tool that </a:t>
            </a:r>
            <a:r>
              <a:rPr lang="en-US" dirty="0" smtClean="0"/>
              <a:t>bolster efficiency in organization process is a cause</a:t>
            </a:r>
            <a:r>
              <a:rPr lang="en-US" baseline="0" dirty="0" smtClean="0"/>
              <a:t> and effect concept. A Cause and Effect Tool is also referred to as a Fishbone Diagram because it facilitates an individual to explore potential causes of a pertinent challenges using brainstorming and mind-map capabilities (Bowen, 2016).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elicit several causes of a problem under an investigation</a:t>
            </a:r>
          </a:p>
          <a:p>
            <a:endParaRPr lang="en-US" dirty="0"/>
          </a:p>
        </p:txBody>
      </p:sp>
      <p:sp>
        <p:nvSpPr>
          <p:cNvPr id="4" name="Slide Number Placeholder 3"/>
          <p:cNvSpPr>
            <a:spLocks noGrp="1"/>
          </p:cNvSpPr>
          <p:nvPr>
            <p:ph type="sldNum" sz="quarter" idx="10"/>
          </p:nvPr>
        </p:nvSpPr>
        <p:spPr/>
        <p:txBody>
          <a:bodyPr/>
          <a:lstStyle/>
          <a:p>
            <a:fld id="{F9B9B45A-9452-4837-AEFC-6AB1286E72FF}" type="slidenum">
              <a:rPr lang="en-US" smtClean="0"/>
              <a:t>2</a:t>
            </a:fld>
            <a:endParaRPr lang="en-US"/>
          </a:p>
        </p:txBody>
      </p:sp>
    </p:spTree>
    <p:extLst>
      <p:ext uri="{BB962C8B-B14F-4D97-AF65-F5344CB8AC3E}">
        <p14:creationId xmlns:p14="http://schemas.microsoft.com/office/powerpoint/2010/main" val="1564463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Innovation</a:t>
            </a:r>
            <a:r>
              <a:rPr lang="en-US" baseline="0" dirty="0" smtClean="0"/>
              <a:t> and technology have become sustainable sources of business competitiveness because of the ability to transform typical business processes. Usually, large companies integrate Technologies to boost efficiency in business process with concepts that include websites playing a critical role toward improve the communication with several stakeholders. However, implementing software application faces critical challenges that hampers the ability to accomplish the projected goals of a business. Consequently, startup companies that embrace technological concepts including User Application and Software can hamper competitiveness when downtime problem exists. The software downtime error occurs when the existing system fails to disseminate information in a real-time manner. A business should employ a cause and effect model to develop effective strategies to combat detrimental software downtime inadequacies </a:t>
            </a:r>
            <a:endParaRPr lang="en-US" dirty="0"/>
          </a:p>
        </p:txBody>
      </p:sp>
      <p:sp>
        <p:nvSpPr>
          <p:cNvPr id="4" name="Slide Number Placeholder 3"/>
          <p:cNvSpPr>
            <a:spLocks noGrp="1"/>
          </p:cNvSpPr>
          <p:nvPr>
            <p:ph type="sldNum" sz="quarter" idx="10"/>
          </p:nvPr>
        </p:nvSpPr>
        <p:spPr/>
        <p:txBody>
          <a:bodyPr/>
          <a:lstStyle/>
          <a:p>
            <a:fld id="{F9B9B45A-9452-4837-AEFC-6AB1286E72FF}" type="slidenum">
              <a:rPr lang="en-US" smtClean="0"/>
              <a:t>3</a:t>
            </a:fld>
            <a:endParaRPr lang="en-US"/>
          </a:p>
        </p:txBody>
      </p:sp>
    </p:spTree>
    <p:extLst>
      <p:ext uri="{BB962C8B-B14F-4D97-AF65-F5344CB8AC3E}">
        <p14:creationId xmlns:p14="http://schemas.microsoft.com/office/powerpoint/2010/main" val="2805117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Software</a:t>
            </a:r>
            <a:r>
              <a:rPr lang="en-US" baseline="0" dirty="0" smtClean="0"/>
              <a:t> downtime entails myriad challenges affect the efficiency in service-delivery and increase the operation cost because of increased re-work. The Acer Company is a startup entity that integrate technological concepts to facilitate service-delivery. However, the company has faced increased incidence of software downtime, which negatively reduces reliability of the website to communicate with the stakeholders. The management team resolution to investigate on the cause of protracted software downtime hinged on the influence of </a:t>
            </a:r>
            <a:r>
              <a:rPr lang="en-US" baseline="0" dirty="0" err="1" smtClean="0"/>
              <a:t>Ishakawa</a:t>
            </a:r>
            <a:r>
              <a:rPr lang="en-US" baseline="0" dirty="0" smtClean="0"/>
              <a:t> Tool to bolster continuous quality improvement. The complex nature of software downtime because of numerous sources of inadequacies suits the application of a </a:t>
            </a:r>
            <a:r>
              <a:rPr lang="en-US" baseline="0" dirty="0" err="1" smtClean="0"/>
              <a:t>Ishakawa</a:t>
            </a:r>
            <a:r>
              <a:rPr lang="en-US" baseline="0" dirty="0" smtClean="0"/>
              <a:t> Tool to elucidate on the causes and effects of continuous system failures</a:t>
            </a:r>
            <a:endParaRPr lang="en-US" dirty="0"/>
          </a:p>
        </p:txBody>
      </p:sp>
      <p:sp>
        <p:nvSpPr>
          <p:cNvPr id="4" name="Slide Number Placeholder 3"/>
          <p:cNvSpPr>
            <a:spLocks noGrp="1"/>
          </p:cNvSpPr>
          <p:nvPr>
            <p:ph type="sldNum" sz="quarter" idx="10"/>
          </p:nvPr>
        </p:nvSpPr>
        <p:spPr/>
        <p:txBody>
          <a:bodyPr/>
          <a:lstStyle/>
          <a:p>
            <a:fld id="{F9B9B45A-9452-4837-AEFC-6AB1286E72FF}" type="slidenum">
              <a:rPr lang="en-US" smtClean="0"/>
              <a:t>4</a:t>
            </a:fld>
            <a:endParaRPr lang="en-US"/>
          </a:p>
        </p:txBody>
      </p:sp>
    </p:spTree>
    <p:extLst>
      <p:ext uri="{BB962C8B-B14F-4D97-AF65-F5344CB8AC3E}">
        <p14:creationId xmlns:p14="http://schemas.microsoft.com/office/powerpoint/2010/main" val="2502181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Fishbone Diagram Tool</a:t>
            </a:r>
            <a:r>
              <a:rPr lang="en-US" baseline="0" dirty="0" smtClean="0"/>
              <a:t> involves several procedure with identification of the primary problem using brainstorming and mind-map capabilities. The COO proposed a cross-sectional team to deliberate and brainstorm about the effects and possible causes of protracted software downtime. The four representatives were drawn from the R&amp;D department, procurement, ICT, and operation units to brainstorm about the inefficiencies apparent in the company’s technological processes. Besides, the use of a cross-sectional team is a strategic intervention necessary because it enhance flexibility and diversity in an organization. </a:t>
            </a:r>
            <a:endParaRPr lang="en-US" dirty="0"/>
          </a:p>
        </p:txBody>
      </p:sp>
      <p:sp>
        <p:nvSpPr>
          <p:cNvPr id="4" name="Slide Number Placeholder 3"/>
          <p:cNvSpPr>
            <a:spLocks noGrp="1"/>
          </p:cNvSpPr>
          <p:nvPr>
            <p:ph type="sldNum" sz="quarter" idx="10"/>
          </p:nvPr>
        </p:nvSpPr>
        <p:spPr/>
        <p:txBody>
          <a:bodyPr/>
          <a:lstStyle/>
          <a:p>
            <a:fld id="{F9B9B45A-9452-4837-AEFC-6AB1286E72FF}" type="slidenum">
              <a:rPr lang="en-US" smtClean="0"/>
              <a:t>5</a:t>
            </a:fld>
            <a:endParaRPr lang="en-US"/>
          </a:p>
        </p:txBody>
      </p:sp>
    </p:spTree>
    <p:extLst>
      <p:ext uri="{BB962C8B-B14F-4D97-AF65-F5344CB8AC3E}">
        <p14:creationId xmlns:p14="http://schemas.microsoft.com/office/powerpoint/2010/main" val="3159808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Acer Company identified</a:t>
            </a:r>
            <a:r>
              <a:rPr lang="en-US" baseline="0" dirty="0" smtClean="0"/>
              <a:t> four causes of downtime problem using brainstorming and cross-sectional organization teams. Using the Fishbone Diagram, the four causes identified in the first stage forms the parts of a fish-skeleton that combine to hamper efficiency of a website software. Besides, strategic tactics that the COO will propose to address the inefficiency in the software system should focus on the outlined causes. For example, staffs without adequate training contribute toward system downtime because of inability to design effective modules </a:t>
            </a:r>
            <a:endParaRPr lang="en-US" dirty="0"/>
          </a:p>
        </p:txBody>
      </p:sp>
      <p:sp>
        <p:nvSpPr>
          <p:cNvPr id="4" name="Slide Number Placeholder 3"/>
          <p:cNvSpPr>
            <a:spLocks noGrp="1"/>
          </p:cNvSpPr>
          <p:nvPr>
            <p:ph type="sldNum" sz="quarter" idx="10"/>
          </p:nvPr>
        </p:nvSpPr>
        <p:spPr/>
        <p:txBody>
          <a:bodyPr/>
          <a:lstStyle/>
          <a:p>
            <a:fld id="{F9B9B45A-9452-4837-AEFC-6AB1286E72FF}" type="slidenum">
              <a:rPr lang="en-US" smtClean="0"/>
              <a:t>6</a:t>
            </a:fld>
            <a:endParaRPr lang="en-US"/>
          </a:p>
        </p:txBody>
      </p:sp>
    </p:spTree>
    <p:extLst>
      <p:ext uri="{BB962C8B-B14F-4D97-AF65-F5344CB8AC3E}">
        <p14:creationId xmlns:p14="http://schemas.microsoft.com/office/powerpoint/2010/main" val="2038070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third step in</a:t>
            </a:r>
            <a:r>
              <a:rPr lang="en-US" baseline="0" dirty="0" smtClean="0"/>
              <a:t> implementing a cause and effect tool requires a further analysis on the Fish Skeleton to identify the secondary parameters that compound the prevailing problem. An environmental scanning used revealed the influence of external and internal factors toward increasing software downtime. The external parameter are elements beyond the control of the management control. Alternatively, the internal elements are significant components that adversely increases the downtime menace. The technological factor is a key external actor beyond the control of the Acer Company because of the remote attributes. </a:t>
            </a:r>
            <a:endParaRPr lang="en-US" dirty="0"/>
          </a:p>
        </p:txBody>
      </p:sp>
      <p:sp>
        <p:nvSpPr>
          <p:cNvPr id="4" name="Slide Number Placeholder 3"/>
          <p:cNvSpPr>
            <a:spLocks noGrp="1"/>
          </p:cNvSpPr>
          <p:nvPr>
            <p:ph type="sldNum" sz="quarter" idx="10"/>
          </p:nvPr>
        </p:nvSpPr>
        <p:spPr/>
        <p:txBody>
          <a:bodyPr/>
          <a:lstStyle/>
          <a:p>
            <a:fld id="{F9B9B45A-9452-4837-AEFC-6AB1286E72FF}" type="slidenum">
              <a:rPr lang="en-US" smtClean="0"/>
              <a:t>7</a:t>
            </a:fld>
            <a:endParaRPr lang="en-US"/>
          </a:p>
        </p:txBody>
      </p:sp>
    </p:spTree>
    <p:extLst>
      <p:ext uri="{BB962C8B-B14F-4D97-AF65-F5344CB8AC3E}">
        <p14:creationId xmlns:p14="http://schemas.microsoft.com/office/powerpoint/2010/main" val="2084645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internal</a:t>
            </a:r>
            <a:r>
              <a:rPr lang="en-US" baseline="0" dirty="0" smtClean="0"/>
              <a:t> factors are easier to manage compared to external elements because the former represent systems, structures, and management styles used to operationalize business strategies. Therefore, the caliber of staffs employed lacked adequate training to bolster their competitiveness in designing reliable software modules that minimize the downtime inadequacy. Equally, management policy and style affect the overall competitiveness in a business because they instill confidence among the workers. </a:t>
            </a:r>
            <a:endParaRPr lang="en-US" dirty="0"/>
          </a:p>
        </p:txBody>
      </p:sp>
      <p:sp>
        <p:nvSpPr>
          <p:cNvPr id="4" name="Slide Number Placeholder 3"/>
          <p:cNvSpPr>
            <a:spLocks noGrp="1"/>
          </p:cNvSpPr>
          <p:nvPr>
            <p:ph type="sldNum" sz="quarter" idx="10"/>
          </p:nvPr>
        </p:nvSpPr>
        <p:spPr/>
        <p:txBody>
          <a:bodyPr/>
          <a:lstStyle/>
          <a:p>
            <a:fld id="{F9B9B45A-9452-4837-AEFC-6AB1286E72FF}" type="slidenum">
              <a:rPr lang="en-US" smtClean="0"/>
              <a:t>8</a:t>
            </a:fld>
            <a:endParaRPr lang="en-US"/>
          </a:p>
        </p:txBody>
      </p:sp>
    </p:spTree>
    <p:extLst>
      <p:ext uri="{BB962C8B-B14F-4D97-AF65-F5344CB8AC3E}">
        <p14:creationId xmlns:p14="http://schemas.microsoft.com/office/powerpoint/2010/main" val="2584399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Fishbone Diagram Tool above outlines</a:t>
            </a:r>
            <a:r>
              <a:rPr lang="en-US" baseline="0" dirty="0" smtClean="0"/>
              <a:t> three core primacy causes of software downtime in the company and the secondary factors involved in creating the menace. For instance, ineffective policy framework in the company led to acquisition of inappropriate equipment and lack of amble servicing time to rectify challenge in the initial stage. Further, untrained staffs failed to handle the equipment acquired to design, implement, and control the efficiency of the software systems </a:t>
            </a:r>
            <a:endParaRPr lang="en-US" dirty="0"/>
          </a:p>
        </p:txBody>
      </p:sp>
      <p:sp>
        <p:nvSpPr>
          <p:cNvPr id="4" name="Slide Number Placeholder 3"/>
          <p:cNvSpPr>
            <a:spLocks noGrp="1"/>
          </p:cNvSpPr>
          <p:nvPr>
            <p:ph type="sldNum" sz="quarter" idx="10"/>
          </p:nvPr>
        </p:nvSpPr>
        <p:spPr/>
        <p:txBody>
          <a:bodyPr/>
          <a:lstStyle/>
          <a:p>
            <a:fld id="{F9B9B45A-9452-4837-AEFC-6AB1286E72FF}" type="slidenum">
              <a:rPr lang="en-US" smtClean="0"/>
              <a:t>9</a:t>
            </a:fld>
            <a:endParaRPr lang="en-US"/>
          </a:p>
        </p:txBody>
      </p:sp>
    </p:spTree>
    <p:extLst>
      <p:ext uri="{BB962C8B-B14F-4D97-AF65-F5344CB8AC3E}">
        <p14:creationId xmlns:p14="http://schemas.microsoft.com/office/powerpoint/2010/main" val="2378375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benefits of</a:t>
            </a:r>
            <a:r>
              <a:rPr lang="en-US" baseline="0" dirty="0" smtClean="0"/>
              <a:t> a</a:t>
            </a:r>
            <a:r>
              <a:rPr lang="en-US" dirty="0" smtClean="0"/>
              <a:t> strategic management</a:t>
            </a:r>
            <a:r>
              <a:rPr lang="en-US" baseline="0" dirty="0" smtClean="0"/>
              <a:t> capability in a real-life scenario is to bolster the level of innovation and technology. Notably, the protracted challenge about the software downtime triggered implementation of a Fishbone Diagram model to highlight the pertinent causes and repercussions of software downtime regarding impeding seamless communication. Therefore, the three curse of action to alleviate the software downtime menace include training employees about the implementation of the existing equipment. Second, the ICT department has an obligation to ensure compatibility with existing third-party software. Lastly, the Ace Company can eliminate software downtime regard to integrating policy framework that provide amble service time. </a:t>
            </a:r>
            <a:endParaRPr lang="en-US" dirty="0"/>
          </a:p>
        </p:txBody>
      </p:sp>
      <p:sp>
        <p:nvSpPr>
          <p:cNvPr id="4" name="Slide Number Placeholder 3"/>
          <p:cNvSpPr>
            <a:spLocks noGrp="1"/>
          </p:cNvSpPr>
          <p:nvPr>
            <p:ph type="sldNum" sz="quarter" idx="10"/>
          </p:nvPr>
        </p:nvSpPr>
        <p:spPr/>
        <p:txBody>
          <a:bodyPr/>
          <a:lstStyle/>
          <a:p>
            <a:fld id="{F9B9B45A-9452-4837-AEFC-6AB1286E72FF}" type="slidenum">
              <a:rPr lang="en-US" smtClean="0"/>
              <a:t>10</a:t>
            </a:fld>
            <a:endParaRPr lang="en-US"/>
          </a:p>
        </p:txBody>
      </p:sp>
    </p:spTree>
    <p:extLst>
      <p:ext uri="{BB962C8B-B14F-4D97-AF65-F5344CB8AC3E}">
        <p14:creationId xmlns:p14="http://schemas.microsoft.com/office/powerpoint/2010/main" val="3514788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EBF61D-994F-4F36-BD3F-2CD35F588691}" type="datetimeFigureOut">
              <a:rPr lang="en-US" smtClean="0"/>
              <a:t>21-May-18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7CD48-543F-405E-8E93-D7C4D6A182E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EBF61D-994F-4F36-BD3F-2CD35F588691}" type="datetimeFigureOut">
              <a:rPr lang="en-US" smtClean="0"/>
              <a:t>21-May-18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7CD48-543F-405E-8E93-D7C4D6A182E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EBF61D-994F-4F36-BD3F-2CD35F588691}" type="datetimeFigureOut">
              <a:rPr lang="en-US" smtClean="0"/>
              <a:t>21-May-18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7CD48-543F-405E-8E93-D7C4D6A182E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EBF61D-994F-4F36-BD3F-2CD35F588691}" type="datetimeFigureOut">
              <a:rPr lang="en-US" smtClean="0"/>
              <a:t>21-May-18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97CD48-543F-405E-8E93-D7C4D6A182E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2EBF61D-994F-4F36-BD3F-2CD35F588691}" type="datetimeFigureOut">
              <a:rPr lang="en-US" smtClean="0"/>
              <a:t>21-May-18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97CD48-543F-405E-8E93-D7C4D6A182E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EBF61D-994F-4F36-BD3F-2CD35F588691}" type="datetimeFigureOut">
              <a:rPr lang="en-US" smtClean="0"/>
              <a:t>21-May-18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97CD48-543F-405E-8E93-D7C4D6A182E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EBF61D-994F-4F36-BD3F-2CD35F588691}" type="datetimeFigureOut">
              <a:rPr lang="en-US" smtClean="0"/>
              <a:t>21-May-18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97CD48-543F-405E-8E93-D7C4D6A182E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EBF61D-994F-4F36-BD3F-2CD35F588691}" type="datetimeFigureOut">
              <a:rPr lang="en-US" smtClean="0"/>
              <a:t>21-May-18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97CD48-543F-405E-8E93-D7C4D6A182ED}"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B2EBF61D-994F-4F36-BD3F-2CD35F588691}" type="datetimeFigureOut">
              <a:rPr lang="en-US" smtClean="0"/>
              <a:t>21-May-18</a:t>
            </a:fld>
            <a:endParaRPr lang="en-US"/>
          </a:p>
        </p:txBody>
      </p:sp>
      <p:sp>
        <p:nvSpPr>
          <p:cNvPr id="9" name="Slide Number Placeholder 8"/>
          <p:cNvSpPr>
            <a:spLocks noGrp="1"/>
          </p:cNvSpPr>
          <p:nvPr>
            <p:ph type="sldNum" sz="quarter" idx="11"/>
          </p:nvPr>
        </p:nvSpPr>
        <p:spPr/>
        <p:txBody>
          <a:bodyPr/>
          <a:lstStyle/>
          <a:p>
            <a:fld id="{3397CD48-543F-405E-8E93-D7C4D6A182ED}"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EBF61D-994F-4F36-BD3F-2CD35F588691}" type="datetimeFigureOut">
              <a:rPr lang="en-US" smtClean="0"/>
              <a:t>21-May-18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7CD48-543F-405E-8E93-D7C4D6A182E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EBF61D-994F-4F36-BD3F-2CD35F588691}" type="datetimeFigureOut">
              <a:rPr lang="en-US" smtClean="0"/>
              <a:t>21-May-18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97CD48-543F-405E-8E93-D7C4D6A182E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3397CD48-543F-405E-8E93-D7C4D6A182ED}"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2EBF61D-994F-4F36-BD3F-2CD35F588691}" type="datetimeFigureOut">
              <a:rPr lang="en-US" smtClean="0"/>
              <a:t>21-May-18</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1"/>
            <a:ext cx="7543800" cy="1981200"/>
          </a:xfrm>
        </p:spPr>
        <p:txBody>
          <a:bodyPr/>
          <a:lstStyle/>
          <a:p>
            <a:r>
              <a:rPr lang="en-US" dirty="0" smtClean="0"/>
              <a:t>Real-Life Application of Fishbone-Model</a:t>
            </a:r>
            <a:endParaRPr lang="en-US" dirty="0"/>
          </a:p>
        </p:txBody>
      </p:sp>
      <p:sp>
        <p:nvSpPr>
          <p:cNvPr id="3" name="Subtitle 2"/>
          <p:cNvSpPr>
            <a:spLocks noGrp="1"/>
          </p:cNvSpPr>
          <p:nvPr>
            <p:ph type="subTitle" idx="1"/>
          </p:nvPr>
        </p:nvSpPr>
        <p:spPr>
          <a:xfrm>
            <a:off x="685800" y="4114800"/>
            <a:ext cx="6461760" cy="1524000"/>
          </a:xfrm>
        </p:spPr>
        <p:txBody>
          <a:bodyPr>
            <a:normAutofit/>
          </a:bodyPr>
          <a:lstStyle/>
          <a:p>
            <a:r>
              <a:rPr lang="en-US" dirty="0" smtClean="0"/>
              <a:t>-Strategic Management Concept</a:t>
            </a:r>
          </a:p>
          <a:p>
            <a:r>
              <a:rPr lang="en-US" dirty="0" smtClean="0"/>
              <a:t>-Four Steps in Fishbone Model</a:t>
            </a:r>
          </a:p>
          <a:p>
            <a:r>
              <a:rPr lang="en-US" dirty="0" smtClean="0"/>
              <a:t>-Minimizing Software Downtime Error </a:t>
            </a:r>
          </a:p>
          <a:p>
            <a:r>
              <a:rPr lang="en-US" dirty="0" smtClean="0"/>
              <a:t>-Benefits of Fishbone Model</a:t>
            </a:r>
          </a:p>
          <a:p>
            <a:endParaRPr lang="en-US" dirty="0" smtClean="0"/>
          </a:p>
          <a:p>
            <a:endParaRPr lang="en-US" dirty="0" smtClean="0"/>
          </a:p>
        </p:txBody>
      </p:sp>
    </p:spTree>
    <p:extLst>
      <p:ext uri="{BB962C8B-B14F-4D97-AF65-F5344CB8AC3E}">
        <p14:creationId xmlns:p14="http://schemas.microsoft.com/office/powerpoint/2010/main" val="146194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944562"/>
          </a:xfrm>
        </p:spPr>
        <p:txBody>
          <a:bodyPr/>
          <a:lstStyle/>
          <a:p>
            <a:r>
              <a:rPr lang="en-US" dirty="0" smtClean="0"/>
              <a:t>Fishbone Diagram</a:t>
            </a:r>
            <a:endParaRPr lang="en-US" dirty="0"/>
          </a:p>
        </p:txBody>
      </p:sp>
      <p:sp>
        <p:nvSpPr>
          <p:cNvPr id="3" name="Content Placeholder 2"/>
          <p:cNvSpPr>
            <a:spLocks noGrp="1"/>
          </p:cNvSpPr>
          <p:nvPr>
            <p:ph idx="1"/>
          </p:nvPr>
        </p:nvSpPr>
        <p:spPr>
          <a:xfrm>
            <a:off x="457200" y="1295400"/>
            <a:ext cx="7620000" cy="5105400"/>
          </a:xfrm>
        </p:spPr>
        <p:txBody>
          <a:bodyPr>
            <a:noAutofit/>
          </a:bodyPr>
          <a:lstStyle/>
          <a:p>
            <a:r>
              <a:rPr lang="en-US" sz="2500" dirty="0" smtClean="0"/>
              <a:t>Strategic management enhances efficiency in decision-making processes</a:t>
            </a:r>
          </a:p>
          <a:p>
            <a:r>
              <a:rPr lang="en-US" sz="2500" dirty="0" smtClean="0"/>
              <a:t>A notable strategic management paradigm critical to facilitate problem-solving is a </a:t>
            </a:r>
            <a:r>
              <a:rPr lang="en-US" sz="2500" b="1" dirty="0" smtClean="0"/>
              <a:t>Fishbone Diagram</a:t>
            </a:r>
          </a:p>
          <a:p>
            <a:r>
              <a:rPr lang="en-US" sz="2500" dirty="0" smtClean="0"/>
              <a:t>A fishbone diagram is considered a cause-and-effect tool</a:t>
            </a:r>
          </a:p>
          <a:p>
            <a:r>
              <a:rPr lang="en-US" sz="2500" dirty="0" smtClean="0"/>
              <a:t>A cause-and-effect tool explores several potential sources of protracted inadequacy in an organization and brainstorm several repercussions (Bowen, 2016)</a:t>
            </a:r>
            <a:endParaRPr lang="en-US" sz="2500" dirty="0"/>
          </a:p>
          <a:p>
            <a:r>
              <a:rPr lang="en-US" sz="2500" dirty="0" smtClean="0"/>
              <a:t>Therefore, a fishbone diagram incorporate brainstorm process and mind-map</a:t>
            </a:r>
            <a:endParaRPr lang="en-US" sz="2500" dirty="0"/>
          </a:p>
        </p:txBody>
      </p:sp>
    </p:spTree>
    <p:extLst>
      <p:ext uri="{BB962C8B-B14F-4D97-AF65-F5344CB8AC3E}">
        <p14:creationId xmlns:p14="http://schemas.microsoft.com/office/powerpoint/2010/main" val="3800617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249362"/>
          </a:xfrm>
        </p:spPr>
        <p:txBody>
          <a:bodyPr/>
          <a:lstStyle/>
          <a:p>
            <a:r>
              <a:rPr lang="en-US" dirty="0" smtClean="0"/>
              <a:t>Real-life  Application of  a Fishbone Diagram</a:t>
            </a:r>
            <a:endParaRPr lang="en-US" dirty="0"/>
          </a:p>
        </p:txBody>
      </p:sp>
      <p:sp>
        <p:nvSpPr>
          <p:cNvPr id="3" name="Content Placeholder 2"/>
          <p:cNvSpPr>
            <a:spLocks noGrp="1"/>
          </p:cNvSpPr>
          <p:nvPr>
            <p:ph idx="1"/>
          </p:nvPr>
        </p:nvSpPr>
        <p:spPr>
          <a:xfrm>
            <a:off x="457200" y="1828800"/>
            <a:ext cx="7620000" cy="4572000"/>
          </a:xfrm>
        </p:spPr>
        <p:txBody>
          <a:bodyPr>
            <a:normAutofit lnSpcReduction="10000"/>
          </a:bodyPr>
          <a:lstStyle/>
          <a:p>
            <a:r>
              <a:rPr lang="en-US" sz="2500" dirty="0" smtClean="0"/>
              <a:t>I have worked as a intern-trainee with the Acer Company </a:t>
            </a:r>
          </a:p>
          <a:p>
            <a:r>
              <a:rPr lang="en-US" sz="2500" dirty="0" smtClean="0"/>
              <a:t>The company specializes on development of User Application and Software</a:t>
            </a:r>
          </a:p>
          <a:p>
            <a:r>
              <a:rPr lang="en-US" sz="2500" dirty="0" smtClean="0"/>
              <a:t>However, the R&amp;D Department has struggled to devise effective User Software</a:t>
            </a:r>
          </a:p>
          <a:p>
            <a:r>
              <a:rPr lang="en-US" sz="2500" dirty="0" smtClean="0"/>
              <a:t>Increased software downtime is a pertinent ICT challenge </a:t>
            </a:r>
          </a:p>
          <a:p>
            <a:r>
              <a:rPr lang="en-US" sz="2500" dirty="0" smtClean="0"/>
              <a:t>The startup entities fail to gain competitiveness when they rely upon the websites to disseminate real-time information to the customers</a:t>
            </a:r>
          </a:p>
          <a:p>
            <a:endParaRPr lang="en-US" sz="2500" dirty="0"/>
          </a:p>
        </p:txBody>
      </p:sp>
    </p:spTree>
    <p:extLst>
      <p:ext uri="{BB962C8B-B14F-4D97-AF65-F5344CB8AC3E}">
        <p14:creationId xmlns:p14="http://schemas.microsoft.com/office/powerpoint/2010/main" val="3344562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92162"/>
          </a:xfrm>
        </p:spPr>
        <p:txBody>
          <a:bodyPr/>
          <a:lstStyle/>
          <a:p>
            <a:r>
              <a:rPr lang="en-US" dirty="0" smtClean="0"/>
              <a:t>Key Problems </a:t>
            </a:r>
            <a:endParaRPr lang="en-US" dirty="0"/>
          </a:p>
        </p:txBody>
      </p:sp>
      <p:sp>
        <p:nvSpPr>
          <p:cNvPr id="3" name="Content Placeholder 2"/>
          <p:cNvSpPr>
            <a:spLocks noGrp="1"/>
          </p:cNvSpPr>
          <p:nvPr>
            <p:ph idx="1"/>
          </p:nvPr>
        </p:nvSpPr>
        <p:spPr>
          <a:xfrm>
            <a:off x="457200" y="1143000"/>
            <a:ext cx="7620000" cy="5257800"/>
          </a:xfrm>
        </p:spPr>
        <p:txBody>
          <a:bodyPr>
            <a:normAutofit/>
          </a:bodyPr>
          <a:lstStyle/>
          <a:p>
            <a:r>
              <a:rPr lang="en-US" dirty="0" smtClean="0"/>
              <a:t>Software downtime reduces efficiency in service delivery</a:t>
            </a:r>
          </a:p>
          <a:p>
            <a:r>
              <a:rPr lang="en-US" dirty="0" smtClean="0"/>
              <a:t>Inadequacies also rises the operation cost because of the numerous re-work</a:t>
            </a:r>
          </a:p>
          <a:p>
            <a:r>
              <a:rPr lang="en-US" dirty="0" smtClean="0"/>
              <a:t>The Acer Company faces dwindling competitiveness because idle time and wastage when operations are halted for a continued duration</a:t>
            </a:r>
          </a:p>
          <a:p>
            <a:r>
              <a:rPr lang="en-US" dirty="0" smtClean="0"/>
              <a:t>After fixing the downtime challenge,  the project teams experience physical and emotional strains because of the need to recover the lost time</a:t>
            </a:r>
          </a:p>
          <a:p>
            <a:r>
              <a:rPr lang="en-US" dirty="0" smtClean="0"/>
              <a:t>The software downtime is a profound challenge that has detrimental  impacts to an organization</a:t>
            </a:r>
          </a:p>
          <a:p>
            <a:r>
              <a:rPr lang="en-US" dirty="0" smtClean="0"/>
              <a:t>Therefore, the prevailing problems are intricate and necessitate application of a Cause-and-Effect model to alleviate them </a:t>
            </a:r>
            <a:endParaRPr lang="en-US" dirty="0"/>
          </a:p>
        </p:txBody>
      </p:sp>
    </p:spTree>
    <p:extLst>
      <p:ext uri="{BB962C8B-B14F-4D97-AF65-F5344CB8AC3E}">
        <p14:creationId xmlns:p14="http://schemas.microsoft.com/office/powerpoint/2010/main" val="4265055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 Identifying the Problem</a:t>
            </a:r>
            <a:endParaRPr lang="en-US" dirty="0"/>
          </a:p>
        </p:txBody>
      </p:sp>
      <p:sp>
        <p:nvSpPr>
          <p:cNvPr id="3" name="Content Placeholder 2"/>
          <p:cNvSpPr>
            <a:spLocks noGrp="1"/>
          </p:cNvSpPr>
          <p:nvPr>
            <p:ph idx="1"/>
          </p:nvPr>
        </p:nvSpPr>
        <p:spPr/>
        <p:txBody>
          <a:bodyPr/>
          <a:lstStyle/>
          <a:p>
            <a:r>
              <a:rPr lang="en-US" dirty="0" smtClean="0"/>
              <a:t>The first activity in using a Fishbone Diagram Tool is to define the problem that hampers competitiveness</a:t>
            </a:r>
          </a:p>
          <a:p>
            <a:r>
              <a:rPr lang="en-US" dirty="0" smtClean="0"/>
              <a:t>Identifying the problem requires brainstorming </a:t>
            </a:r>
          </a:p>
          <a:p>
            <a:r>
              <a:rPr lang="en-US" dirty="0" smtClean="0"/>
              <a:t>Effective brainstorm process involves several individuals  with a cross-sectional characteristics </a:t>
            </a:r>
          </a:p>
          <a:p>
            <a:r>
              <a:rPr lang="en-US" dirty="0" smtClean="0"/>
              <a:t>In our case, the COO proposed a group of four representatives to deliberate on the primary cause of dwindling competitiveness for the company</a:t>
            </a:r>
          </a:p>
          <a:p>
            <a:r>
              <a:rPr lang="en-US" dirty="0" smtClean="0"/>
              <a:t>The representatives were drawn from the R&amp;D department, Procurement, ICT, and Operation Units</a:t>
            </a:r>
          </a:p>
          <a:p>
            <a:r>
              <a:rPr lang="en-US" dirty="0" smtClean="0"/>
              <a:t>Significant deliberations  led to a conclusion that inefficiencies that emanate from the rampant software downtime has been a primary challenge </a:t>
            </a:r>
          </a:p>
        </p:txBody>
      </p:sp>
    </p:spTree>
    <p:extLst>
      <p:ext uri="{BB962C8B-B14F-4D97-AF65-F5344CB8AC3E}">
        <p14:creationId xmlns:p14="http://schemas.microsoft.com/office/powerpoint/2010/main" val="3987821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325562"/>
          </a:xfrm>
        </p:spPr>
        <p:txBody>
          <a:bodyPr/>
          <a:lstStyle/>
          <a:p>
            <a:r>
              <a:rPr lang="en-US" dirty="0" smtClean="0"/>
              <a:t>Step 2: Identifying Causes of Software Downtime </a:t>
            </a:r>
            <a:endParaRPr lang="en-US" dirty="0"/>
          </a:p>
        </p:txBody>
      </p:sp>
      <p:sp>
        <p:nvSpPr>
          <p:cNvPr id="3" name="Content Placeholder 2"/>
          <p:cNvSpPr>
            <a:spLocks noGrp="1"/>
          </p:cNvSpPr>
          <p:nvPr>
            <p:ph idx="1"/>
          </p:nvPr>
        </p:nvSpPr>
        <p:spPr>
          <a:xfrm>
            <a:off x="457200" y="1752600"/>
            <a:ext cx="7620000" cy="4648200"/>
          </a:xfrm>
        </p:spPr>
        <p:txBody>
          <a:bodyPr/>
          <a:lstStyle/>
          <a:p>
            <a:r>
              <a:rPr lang="en-US" dirty="0" smtClean="0"/>
              <a:t>Brainstorming the possible factors that sustain the identified problem is a strategic action </a:t>
            </a:r>
          </a:p>
          <a:p>
            <a:r>
              <a:rPr lang="en-US" dirty="0" smtClean="0"/>
              <a:t>This step develop the ‘branches’ off the spine of the fish diagram</a:t>
            </a:r>
          </a:p>
          <a:p>
            <a:r>
              <a:rPr lang="en-US" dirty="0" smtClean="0"/>
              <a:t>The cross-sectional group outlined four primary causes of the rampant software downtime include;-</a:t>
            </a:r>
          </a:p>
          <a:p>
            <a:pPr marL="571500" indent="-457200" algn="ctr">
              <a:buFont typeface="+mj-lt"/>
              <a:buAutoNum type="arabicPeriod"/>
            </a:pPr>
            <a:r>
              <a:rPr lang="en-US" dirty="0" smtClean="0"/>
              <a:t>Staffs</a:t>
            </a:r>
          </a:p>
          <a:p>
            <a:pPr marL="571500" indent="-457200" algn="ctr">
              <a:buFont typeface="+mj-lt"/>
              <a:buAutoNum type="arabicPeriod"/>
            </a:pPr>
            <a:r>
              <a:rPr lang="en-US" dirty="0" smtClean="0"/>
              <a:t>Technology</a:t>
            </a:r>
          </a:p>
          <a:p>
            <a:pPr marL="571500" indent="-457200" algn="ctr">
              <a:buFont typeface="+mj-lt"/>
              <a:buAutoNum type="arabicPeriod"/>
            </a:pPr>
            <a:r>
              <a:rPr lang="en-US" dirty="0"/>
              <a:t>Work Culture</a:t>
            </a:r>
          </a:p>
          <a:p>
            <a:pPr marL="571500" indent="-457200" algn="ctr">
              <a:buFont typeface="+mj-lt"/>
              <a:buAutoNum type="arabicPeriod"/>
            </a:pPr>
            <a:r>
              <a:rPr lang="en-US" dirty="0" smtClean="0"/>
              <a:t>Management Policy and Style</a:t>
            </a:r>
            <a:endParaRPr lang="en-US" dirty="0"/>
          </a:p>
          <a:p>
            <a:r>
              <a:rPr lang="en-US" dirty="0" smtClean="0"/>
              <a:t>The four factors gained the highest scores from the members to qualify as the profound causes of software downtime</a:t>
            </a:r>
          </a:p>
          <a:p>
            <a:pPr marL="114300" indent="0">
              <a:buNone/>
            </a:pPr>
            <a:endParaRPr lang="en-US" dirty="0" smtClean="0"/>
          </a:p>
        </p:txBody>
      </p:sp>
    </p:spTree>
    <p:extLst>
      <p:ext uri="{BB962C8B-B14F-4D97-AF65-F5344CB8AC3E}">
        <p14:creationId xmlns:p14="http://schemas.microsoft.com/office/powerpoint/2010/main" val="1352667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3: Analyzing the Diagram</a:t>
            </a:r>
            <a:endParaRPr lang="en-US" dirty="0"/>
          </a:p>
        </p:txBody>
      </p:sp>
      <p:sp>
        <p:nvSpPr>
          <p:cNvPr id="3" name="Content Placeholder 2"/>
          <p:cNvSpPr>
            <a:spLocks noGrp="1"/>
          </p:cNvSpPr>
          <p:nvPr>
            <p:ph idx="1"/>
          </p:nvPr>
        </p:nvSpPr>
        <p:spPr/>
        <p:txBody>
          <a:bodyPr/>
          <a:lstStyle/>
          <a:p>
            <a:r>
              <a:rPr lang="en-US" dirty="0" smtClean="0"/>
              <a:t>Each factors require further assessment to identify the second-tier parameters that sustain the problem</a:t>
            </a:r>
          </a:p>
          <a:p>
            <a:r>
              <a:rPr lang="en-US" dirty="0" smtClean="0"/>
              <a:t>Importantly, the four main causes of software downtime problem reflect the external and internal elements </a:t>
            </a:r>
          </a:p>
          <a:p>
            <a:r>
              <a:rPr lang="en-US" dirty="0" smtClean="0"/>
              <a:t>The external factor is an actor beyond the control of the management while internal causes emanate from intrinsic sources within the control of a management    </a:t>
            </a:r>
          </a:p>
          <a:p>
            <a:r>
              <a:rPr lang="en-US" dirty="0" smtClean="0"/>
              <a:t>The ‘technological’ factor is an external element that influences the efficiency of a software application </a:t>
            </a:r>
          </a:p>
          <a:p>
            <a:r>
              <a:rPr lang="en-US" dirty="0" smtClean="0"/>
              <a:t>Consequently, other critical sub-elements that manifest adverse influence of technology include  </a:t>
            </a:r>
            <a:r>
              <a:rPr lang="en-US" i="1" dirty="0" smtClean="0"/>
              <a:t>third-party software </a:t>
            </a:r>
            <a:r>
              <a:rPr lang="en-US" dirty="0" smtClean="0"/>
              <a:t>and </a:t>
            </a:r>
            <a:r>
              <a:rPr lang="en-US" i="1" dirty="0" smtClean="0"/>
              <a:t>bugs infection</a:t>
            </a:r>
            <a:endParaRPr lang="en-US" i="1" dirty="0"/>
          </a:p>
        </p:txBody>
      </p:sp>
    </p:spTree>
    <p:extLst>
      <p:ext uri="{BB962C8B-B14F-4D97-AF65-F5344CB8AC3E}">
        <p14:creationId xmlns:p14="http://schemas.microsoft.com/office/powerpoint/2010/main" val="3063291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401762"/>
          </a:xfrm>
        </p:spPr>
        <p:txBody>
          <a:bodyPr/>
          <a:lstStyle/>
          <a:p>
            <a:r>
              <a:rPr lang="en-US" dirty="0" smtClean="0"/>
              <a:t>Step 3: Analyzing the Diagram (Internal Factors)</a:t>
            </a:r>
            <a:endParaRPr lang="en-US" dirty="0"/>
          </a:p>
        </p:txBody>
      </p:sp>
      <p:sp>
        <p:nvSpPr>
          <p:cNvPr id="3" name="Content Placeholder 2"/>
          <p:cNvSpPr>
            <a:spLocks noGrp="1"/>
          </p:cNvSpPr>
          <p:nvPr>
            <p:ph idx="1"/>
          </p:nvPr>
        </p:nvSpPr>
        <p:spPr/>
        <p:txBody>
          <a:bodyPr/>
          <a:lstStyle/>
          <a:p>
            <a:r>
              <a:rPr lang="en-US" dirty="0" smtClean="0"/>
              <a:t>The ‘staff’ factor is an internal element that  include employees hired to design and implement software </a:t>
            </a:r>
          </a:p>
          <a:p>
            <a:r>
              <a:rPr lang="en-US" dirty="0" smtClean="0"/>
              <a:t>Employees represent a strategic asset that facilitate an entity gain competitiveness </a:t>
            </a:r>
          </a:p>
          <a:p>
            <a:r>
              <a:rPr lang="en-US" dirty="0" smtClean="0"/>
              <a:t>However, inappropriate staffs  can hamper competitiveness when they lack adequate skill, attitude, and knowledge</a:t>
            </a:r>
          </a:p>
          <a:p>
            <a:r>
              <a:rPr lang="en-US" dirty="0" smtClean="0"/>
              <a:t>In this case, the team considered </a:t>
            </a:r>
            <a:r>
              <a:rPr lang="en-US" i="1" dirty="0" smtClean="0"/>
              <a:t>poor handling skills </a:t>
            </a:r>
            <a:r>
              <a:rPr lang="en-US" dirty="0" smtClean="0"/>
              <a:t>and </a:t>
            </a:r>
            <a:r>
              <a:rPr lang="en-US" i="1" dirty="0" smtClean="0"/>
              <a:t>untrained </a:t>
            </a:r>
            <a:r>
              <a:rPr lang="en-US" dirty="0" smtClean="0"/>
              <a:t>as the key limitations of the current workforce</a:t>
            </a:r>
          </a:p>
          <a:p>
            <a:r>
              <a:rPr lang="en-US" dirty="0" smtClean="0"/>
              <a:t>The ‘management policy and style’ is another internal  element </a:t>
            </a:r>
          </a:p>
          <a:p>
            <a:r>
              <a:rPr lang="en-US" dirty="0" smtClean="0"/>
              <a:t>Therefore, </a:t>
            </a:r>
            <a:r>
              <a:rPr lang="en-US" i="1" dirty="0" smtClean="0"/>
              <a:t>availability of equipment </a:t>
            </a:r>
            <a:r>
              <a:rPr lang="en-US" dirty="0" smtClean="0"/>
              <a:t>and policy on </a:t>
            </a:r>
            <a:r>
              <a:rPr lang="en-US" i="1" dirty="0" smtClean="0"/>
              <a:t>service time </a:t>
            </a:r>
            <a:r>
              <a:rPr lang="en-US" dirty="0" smtClean="0"/>
              <a:t>were key factors that adversely affected the suitability of the current policy</a:t>
            </a:r>
            <a:r>
              <a:rPr lang="en-US" i="1" dirty="0" smtClean="0"/>
              <a:t> </a:t>
            </a:r>
            <a:endParaRPr lang="en-US" dirty="0"/>
          </a:p>
        </p:txBody>
      </p:sp>
    </p:spTree>
    <p:extLst>
      <p:ext uri="{BB962C8B-B14F-4D97-AF65-F5344CB8AC3E}">
        <p14:creationId xmlns:p14="http://schemas.microsoft.com/office/powerpoint/2010/main" val="3938950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 y="3200400"/>
            <a:ext cx="8305798" cy="3657600"/>
          </a:xfrm>
        </p:spPr>
        <p:txBody>
          <a:bodyPr>
            <a:noAutofit/>
          </a:bodyPr>
          <a:lstStyle/>
          <a:p>
            <a:pPr marL="285750" indent="-285750" algn="l">
              <a:buFont typeface="Arial" pitchFamily="34" charset="0"/>
              <a:buChar char="•"/>
            </a:pPr>
            <a:r>
              <a:rPr lang="en-US" sz="2000" dirty="0" smtClean="0"/>
              <a:t>The Downtime represents the pertinent challenge that hampers competitiveness for the Acer Company</a:t>
            </a:r>
          </a:p>
          <a:p>
            <a:pPr marL="285750" indent="-285750" algn="l">
              <a:buFont typeface="Arial" pitchFamily="34" charset="0"/>
              <a:buChar char="•"/>
            </a:pPr>
            <a:r>
              <a:rPr lang="en-US" sz="2000" dirty="0" smtClean="0"/>
              <a:t>The ‘Staff’ ‘technology’ and ‘policy’ are the identified primary causes of the Software Downtime problem</a:t>
            </a:r>
          </a:p>
          <a:p>
            <a:pPr marL="285750" indent="-285750" algn="l">
              <a:buFont typeface="Arial" pitchFamily="34" charset="0"/>
              <a:buChar char="•"/>
            </a:pPr>
            <a:r>
              <a:rPr lang="en-US" sz="2000" dirty="0" smtClean="0"/>
              <a:t>Further survey on the three elements enhanced the analysis of the challenge of the software downtime and form the fish skeleton </a:t>
            </a:r>
          </a:p>
          <a:p>
            <a:pPr marL="285750" indent="-285750" algn="l">
              <a:buFont typeface="Arial" pitchFamily="34" charset="0"/>
              <a:buChar char="•"/>
            </a:pPr>
            <a:r>
              <a:rPr lang="en-US" sz="2000" dirty="0" smtClean="0"/>
              <a:t>Notably, the ‘staff’ factors included poor training and inadequate skill to handle software development.</a:t>
            </a:r>
          </a:p>
          <a:p>
            <a:pPr marL="285750" indent="-285750" algn="l">
              <a:buFont typeface="Arial" pitchFamily="34" charset="0"/>
              <a:buChar char="•"/>
            </a:pPr>
            <a:r>
              <a:rPr lang="en-US" sz="2000" dirty="0" smtClean="0"/>
              <a:t>Technological elements identified to have adverse effects on software development include infection from  virus and incompatible third-party software</a:t>
            </a:r>
            <a:endParaRPr lang="en-US" sz="20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186" y="381000"/>
            <a:ext cx="7681613" cy="2590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363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 </a:t>
            </a:r>
            <a:endParaRPr lang="en-US" dirty="0"/>
          </a:p>
        </p:txBody>
      </p:sp>
      <p:sp>
        <p:nvSpPr>
          <p:cNvPr id="3" name="Content Placeholder 2"/>
          <p:cNvSpPr>
            <a:spLocks noGrp="1"/>
          </p:cNvSpPr>
          <p:nvPr>
            <p:ph idx="1"/>
          </p:nvPr>
        </p:nvSpPr>
        <p:spPr/>
        <p:txBody>
          <a:bodyPr/>
          <a:lstStyle/>
          <a:p>
            <a:r>
              <a:rPr lang="en-US" dirty="0" smtClean="0"/>
              <a:t>The use of a Fishbone Diagram as a strategic tool was vital because it enhance effective environmental scanning to identify the cause of the declining competitiveness</a:t>
            </a:r>
          </a:p>
          <a:p>
            <a:r>
              <a:rPr lang="en-US" dirty="0" smtClean="0"/>
              <a:t>Importantly, identifying the influence of external and internal factors that hampered efficiency in utilizing the software capability was a strategic intervention </a:t>
            </a:r>
          </a:p>
          <a:p>
            <a:r>
              <a:rPr lang="en-US" dirty="0" smtClean="0"/>
              <a:t>Therefore, designing reliable ICT Policy Framework improved efficiency in using compatible third party software and proactive safety measures</a:t>
            </a:r>
          </a:p>
          <a:p>
            <a:r>
              <a:rPr lang="en-US" dirty="0" smtClean="0"/>
              <a:t>Alternatively, regular training was considered a sustainable source of competitiveness </a:t>
            </a:r>
            <a:endParaRPr lang="en-US" dirty="0"/>
          </a:p>
        </p:txBody>
      </p:sp>
    </p:spTree>
    <p:extLst>
      <p:ext uri="{BB962C8B-B14F-4D97-AF65-F5344CB8AC3E}">
        <p14:creationId xmlns:p14="http://schemas.microsoft.com/office/powerpoint/2010/main" val="1563142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a:t>Bowen, P. (2016). T</a:t>
            </a:r>
            <a:r>
              <a:rPr lang="en-US" i="1" dirty="0"/>
              <a:t>he Fishbone Diagram Handbook - Everything You Need to Know about Fishbone Diagram, </a:t>
            </a:r>
            <a:r>
              <a:rPr lang="en-US" dirty="0" err="1"/>
              <a:t>Emereo</a:t>
            </a:r>
            <a:r>
              <a:rPr lang="en-US" dirty="0"/>
              <a:t> Limited</a:t>
            </a:r>
            <a:endParaRPr lang="en-US" i="1" dirty="0"/>
          </a:p>
          <a:p>
            <a:endParaRPr lang="en-US" dirty="0"/>
          </a:p>
        </p:txBody>
      </p:sp>
    </p:spTree>
    <p:extLst>
      <p:ext uri="{BB962C8B-B14F-4D97-AF65-F5344CB8AC3E}">
        <p14:creationId xmlns:p14="http://schemas.microsoft.com/office/powerpoint/2010/main" val="24587637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0</TotalTime>
  <Words>1726</Words>
  <Application>Microsoft Office PowerPoint</Application>
  <PresentationFormat>On-screen Show (4:3)</PresentationFormat>
  <Paragraphs>85</Paragraphs>
  <Slides>11</Slides>
  <Notes>9</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Adjacency</vt:lpstr>
      <vt:lpstr>Real-Life Application of Fishbone-Model</vt:lpstr>
      <vt:lpstr>Fishbone Diagram</vt:lpstr>
      <vt:lpstr>Real-life  Application of  a Fishbone Diagram</vt:lpstr>
      <vt:lpstr>Key Problems </vt:lpstr>
      <vt:lpstr>Step 1: Identifying the Problem</vt:lpstr>
      <vt:lpstr>Step 2: Identifying Causes of Software Downtime </vt:lpstr>
      <vt:lpstr>Step 3: Analyzing the Diagram</vt:lpstr>
      <vt:lpstr>Step 3: Analyzing the Diagram (Internal Factors)</vt:lpstr>
      <vt:lpstr>PowerPoint Presentation</vt:lpstr>
      <vt:lpstr>Recommendation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2018-05-21T19:00:57Z</dcterms:created>
  <dcterms:modified xsi:type="dcterms:W3CDTF">2018-05-22T21:02:12Z</dcterms:modified>
</cp:coreProperties>
</file>